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353" r:id="rId2"/>
    <p:sldId id="394" r:id="rId3"/>
    <p:sldId id="395" r:id="rId4"/>
    <p:sldId id="398" r:id="rId5"/>
    <p:sldId id="397" r:id="rId6"/>
    <p:sldId id="396" r:id="rId7"/>
    <p:sldId id="399" r:id="rId8"/>
    <p:sldId id="400" r:id="rId9"/>
    <p:sldId id="393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chemeClr val="tx1"/>
    </p:penClr>
  </p:showPr>
  <p:clrMru>
    <a:srgbClr val="A9C59E"/>
    <a:srgbClr val="AAC38C"/>
    <a:srgbClr val="183023"/>
    <a:srgbClr val="503B40"/>
    <a:srgbClr val="454E5B"/>
    <a:srgbClr val="783932"/>
    <a:srgbClr val="3E333A"/>
    <a:srgbClr val="74825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6" d="100"/>
          <a:sy n="126" d="100"/>
        </p:scale>
        <p:origin x="-1194" y="-102"/>
      </p:cViewPr>
      <p:guideLst>
        <p:guide orient="horz" pos="184"/>
        <p:guide pos="21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4462891-8AE1-4AF2-9638-0E50E21CF341}" type="datetime1">
              <a:rPr lang="en-US"/>
              <a:pPr/>
              <a:t>7/8/2010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F7BF0D5-51CF-4A41-9885-630045F9B36B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991BFF91-356E-42D0-AD50-A15B741E346D}" type="datetime1">
              <a:rPr lang="en-US"/>
              <a:pPr/>
              <a:t>7/8/2010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749ABAB-5E9C-4B65-81CF-4FD721356E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KTUA Logo.jpg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7213" y="6275388"/>
            <a:ext cx="7620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 userDrawn="1"/>
        </p:nvSpPr>
        <p:spPr>
          <a:xfrm>
            <a:off x="160338" y="6434138"/>
            <a:ext cx="6481762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400" i="1" dirty="0" smtClean="0">
                <a:solidFill>
                  <a:srgbClr val="783932"/>
                </a:solidFill>
                <a:latin typeface="Myriad Pro"/>
                <a:cs typeface="Myriad Pro"/>
              </a:rPr>
              <a:t>San Diego River</a:t>
            </a:r>
            <a:r>
              <a:rPr lang="en-US" sz="1400" i="1" baseline="0" dirty="0" smtClean="0">
                <a:solidFill>
                  <a:srgbClr val="783932"/>
                </a:solidFill>
                <a:latin typeface="Myriad Pro"/>
                <a:cs typeface="Myriad Pro"/>
              </a:rPr>
              <a:t> Trail  -  Gaps Analysis</a:t>
            </a:r>
            <a:endParaRPr lang="en-US" sz="1400" i="1" dirty="0">
              <a:solidFill>
                <a:srgbClr val="783932"/>
              </a:solidFill>
              <a:latin typeface="Myriad Pro"/>
              <a:cs typeface="Myriad Pro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8229600" cy="685800"/>
          </a:xfrm>
          <a:prstGeom prst="rect">
            <a:avLst/>
          </a:prstGeo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>
            <a:lvl1pPr>
              <a:defRPr>
                <a:solidFill>
                  <a:srgbClr val="78393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798561"/>
            </a:gs>
            <a:gs pos="100000">
              <a:srgbClr val="A9C59E">
                <a:alpha val="28000"/>
              </a:srgbClr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1" r:id="rId2"/>
    <p:sldLayoutId id="2147483765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r" defTabSz="457200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Myriad Pro Semibold"/>
          <a:ea typeface="ＭＳ Ｐゴシック" charset="-128"/>
          <a:cs typeface="Myriad Pro Semibold"/>
        </a:defRPr>
      </a:lvl1pPr>
      <a:lvl2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Semibold" charset="0"/>
          <a:ea typeface="ＭＳ Ｐゴシック" charset="-128"/>
          <a:cs typeface="Myriad Pro Semibold" charset="0"/>
        </a:defRPr>
      </a:lvl2pPr>
      <a:lvl3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Semibold" charset="0"/>
          <a:ea typeface="ＭＳ Ｐゴシック" charset="-128"/>
          <a:cs typeface="Myriad Pro Semibold" charset="0"/>
        </a:defRPr>
      </a:lvl3pPr>
      <a:lvl4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Semibold" charset="0"/>
          <a:ea typeface="ＭＳ Ｐゴシック" charset="-128"/>
          <a:cs typeface="Myriad Pro Semibold" charset="0"/>
        </a:defRPr>
      </a:lvl4pPr>
      <a:lvl5pPr algn="r" defTabSz="457200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Semibold" charset="0"/>
          <a:ea typeface="ＭＳ Ｐゴシック" charset="-128"/>
          <a:cs typeface="Myriad Pro Semibold" charset="0"/>
        </a:defRPr>
      </a:lvl5pPr>
      <a:lvl6pPr marL="457200" algn="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Semibold" charset="0"/>
          <a:ea typeface="ＭＳ Ｐゴシック" charset="-128"/>
        </a:defRPr>
      </a:lvl6pPr>
      <a:lvl7pPr marL="914400" algn="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Semibold" charset="0"/>
          <a:ea typeface="ＭＳ Ｐゴシック" charset="-128"/>
        </a:defRPr>
      </a:lvl7pPr>
      <a:lvl8pPr marL="1371600" algn="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Semibold" charset="0"/>
          <a:ea typeface="ＭＳ Ｐゴシック" charset="-128"/>
        </a:defRPr>
      </a:lvl8pPr>
      <a:lvl9pPr marL="1828800" algn="r" defTabSz="457200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 Semibold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Myriad Pro"/>
          <a:ea typeface="ＭＳ Ｐゴシック" charset="-128"/>
          <a:cs typeface="Myriad Pr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Myriad Pro"/>
          <a:ea typeface="ＭＳ Ｐゴシック" charset="-128"/>
          <a:cs typeface="Myriad Pr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Myriad Pro"/>
          <a:ea typeface="ＭＳ Ｐゴシック" charset="-128"/>
          <a:cs typeface="Myriad Pr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Myriad Pro"/>
          <a:ea typeface="ＭＳ Ｐゴシック" charset="-128"/>
          <a:cs typeface="Myriad Pr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Myriad Pro"/>
          <a:ea typeface="ＭＳ Ｐゴシック" charset="-128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:\2009\009-051 SDRTrail_Gap\working_files\ID files\Cover\Upr_Go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22949" y="-1"/>
            <a:ext cx="3121051" cy="6861779"/>
          </a:xfrm>
          <a:prstGeom prst="rect">
            <a:avLst/>
          </a:prstGeom>
          <a:noFill/>
        </p:spPr>
      </p:pic>
      <p:pic>
        <p:nvPicPr>
          <p:cNvPr id="1028" name="Picture 4" descr="Z:\2009\009-051 SDRTrail_Gap\working_files\ID files\Cover\Qualcomm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"/>
            <a:ext cx="3113495" cy="6861573"/>
          </a:xfrm>
          <a:prstGeom prst="rect">
            <a:avLst/>
          </a:prstGeom>
          <a:noFill/>
        </p:spPr>
      </p:pic>
      <p:pic>
        <p:nvPicPr>
          <p:cNvPr id="1027" name="Picture 3" descr="Z:\2009\009-051 SDRTrail_Gap\working_files\ID files\Cover\Santee-Lakeside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083266" y="0"/>
            <a:ext cx="2954797" cy="68580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1" name="Rectangle 9"/>
          <p:cNvSpPr>
            <a:spLocks noChangeArrowheads="1"/>
          </p:cNvSpPr>
          <p:nvPr/>
        </p:nvSpPr>
        <p:spPr bwMode="auto">
          <a:xfrm>
            <a:off x="169863" y="5562600"/>
            <a:ext cx="134461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latin typeface="Myriad Pro" charset="0"/>
              </a:rPr>
              <a:t>Presented by:</a:t>
            </a:r>
            <a:endParaRPr lang="en-US" sz="1600">
              <a:latin typeface="Calibri" charset="0"/>
            </a:endParaRPr>
          </a:p>
        </p:txBody>
      </p:sp>
      <p:pic>
        <p:nvPicPr>
          <p:cNvPr id="12292" name="Picture 11" descr="KTUA Logo.jpg"/>
          <p:cNvPicPr>
            <a:picLocks noChangeAspect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475" y="5951538"/>
            <a:ext cx="1231900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itle 23"/>
          <p:cNvSpPr>
            <a:spLocks noGrp="1"/>
          </p:cNvSpPr>
          <p:nvPr>
            <p:ph type="title"/>
          </p:nvPr>
        </p:nvSpPr>
        <p:spPr bwMode="auto">
          <a:xfrm>
            <a:off x="295275" y="2490800"/>
            <a:ext cx="8229600" cy="1847850"/>
          </a:xfrm>
          <a:noFill/>
          <a:ln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4800" dirty="0" smtClean="0">
                <a:solidFill>
                  <a:srgbClr val="632523"/>
                </a:solidFill>
                <a:latin typeface="Myriad Pro Semibold" charset="0"/>
              </a:rPr>
              <a:t>San Diego River Trail</a:t>
            </a:r>
            <a:r>
              <a:rPr lang="en-US" sz="3600" dirty="0" smtClean="0">
                <a:solidFill>
                  <a:srgbClr val="632523"/>
                </a:solidFill>
                <a:latin typeface="Myriad Pro Semibold" charset="0"/>
              </a:rPr>
              <a:t/>
            </a:r>
            <a:br>
              <a:rPr lang="en-US" sz="3600" dirty="0" smtClean="0">
                <a:solidFill>
                  <a:srgbClr val="632523"/>
                </a:solidFill>
                <a:latin typeface="Myriad Pro Semibold" charset="0"/>
              </a:rPr>
            </a:br>
            <a:r>
              <a:rPr lang="en-US" sz="9600" dirty="0" smtClean="0">
                <a:solidFill>
                  <a:srgbClr val="632523"/>
                </a:solidFill>
                <a:latin typeface="Myriad Pro Semibold" charset="0"/>
              </a:rPr>
              <a:t>Gaps Analysis</a:t>
            </a: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1727200" y="5851525"/>
            <a:ext cx="7112000" cy="793750"/>
          </a:xfrm>
          <a:prstGeom prst="rect">
            <a:avLst/>
          </a:prstGeom>
          <a:solidFill>
            <a:srgbClr val="783932">
              <a:alpha val="70000"/>
            </a:srgbClr>
          </a:solidFill>
          <a:ln w="9525">
            <a:noFill/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400" b="1" dirty="0">
                <a:ln w="19050" cmpd="sng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dk1"/>
                </a:solidFill>
                <a:latin typeface="Myriad Pro Semibold"/>
                <a:ea typeface="+mn-ea"/>
                <a:cs typeface="Myriad Pro Semibold"/>
              </a:rPr>
              <a:t>Planning + Landscape Architecture</a:t>
            </a:r>
          </a:p>
          <a:p>
            <a:pPr>
              <a:defRPr/>
            </a:pPr>
            <a:r>
              <a:rPr lang="en-US" sz="1400" b="1" dirty="0">
                <a:ln w="22225" cmpd="sng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dk1"/>
                </a:solidFill>
                <a:latin typeface="Myriad Pro"/>
                <a:ea typeface="+mn-ea"/>
                <a:cs typeface="Myriad Pro"/>
              </a:rPr>
              <a:t>3916 Normal Street + San Diego, CA 92103 + 619 294-4477</a:t>
            </a:r>
          </a:p>
          <a:p>
            <a:pPr>
              <a:defRPr/>
            </a:pPr>
            <a:r>
              <a:rPr lang="en-US" sz="1400" b="1" dirty="0">
                <a:ln w="22225" cmpd="sng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dk1"/>
                </a:solidFill>
                <a:latin typeface="Myriad Pro"/>
                <a:ea typeface="+mn-ea"/>
                <a:cs typeface="Myriad Pro"/>
              </a:rPr>
              <a:t>Contact: </a:t>
            </a:r>
            <a:r>
              <a:rPr lang="en-US" sz="1400" b="1" dirty="0" smtClean="0">
                <a:ln w="22225" cmpd="sng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dk1"/>
                </a:solidFill>
                <a:latin typeface="Myriad Pro"/>
                <a:ea typeface="+mn-ea"/>
                <a:cs typeface="Myriad Pro"/>
              </a:rPr>
              <a:t>Mark Carpenter </a:t>
            </a:r>
            <a:r>
              <a:rPr lang="en-US" sz="1400" b="1" dirty="0">
                <a:ln w="22225" cmpd="sng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dk1"/>
                </a:solidFill>
                <a:latin typeface="Myriad Pro"/>
                <a:ea typeface="+mn-ea"/>
                <a:cs typeface="Myriad Pro"/>
              </a:rPr>
              <a:t>+ Project </a:t>
            </a:r>
            <a:r>
              <a:rPr lang="en-US" sz="1400" b="1" dirty="0" smtClean="0">
                <a:ln w="22225" cmpd="sng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dk1"/>
                </a:solidFill>
                <a:latin typeface="Myriad Pro"/>
                <a:ea typeface="+mn-ea"/>
                <a:cs typeface="Myriad Pro"/>
              </a:rPr>
              <a:t>Planner </a:t>
            </a:r>
            <a:r>
              <a:rPr lang="en-US" sz="1400" b="1" dirty="0">
                <a:ln w="22225" cmpd="sng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dk1"/>
                </a:solidFill>
                <a:latin typeface="Myriad Pro"/>
                <a:ea typeface="+mn-ea"/>
                <a:cs typeface="Myriad Pro"/>
              </a:rPr>
              <a:t>+ email: </a:t>
            </a:r>
            <a:r>
              <a:rPr lang="en-US" sz="1400" b="1" dirty="0" smtClean="0">
                <a:ln w="22225" cmpd="sng">
                  <a:solidFill>
                    <a:schemeClr val="bg1">
                      <a:alpha val="20000"/>
                    </a:schemeClr>
                  </a:solidFill>
                </a:ln>
                <a:solidFill>
                  <a:schemeClr val="dk1"/>
                </a:solidFill>
                <a:latin typeface="Myriad Pro"/>
                <a:ea typeface="+mn-ea"/>
                <a:cs typeface="Myriad Pro"/>
              </a:rPr>
              <a:t>markc@ktua.com</a:t>
            </a:r>
            <a:endParaRPr lang="en-US" sz="1400" b="1" dirty="0">
              <a:ln w="22225" cmpd="sng">
                <a:solidFill>
                  <a:schemeClr val="bg1">
                    <a:alpha val="20000"/>
                  </a:schemeClr>
                </a:solidFill>
              </a:ln>
              <a:solidFill>
                <a:schemeClr val="dk1"/>
              </a:solidFill>
              <a:latin typeface="Myriad Pro"/>
              <a:ea typeface="+mn-ea"/>
              <a:cs typeface="Myriad Pro"/>
            </a:endParaRPr>
          </a:p>
        </p:txBody>
      </p:sp>
      <p:pic>
        <p:nvPicPr>
          <p:cNvPr id="11" name="Picture 10" descr="SCC Logo.gif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149055" y="256657"/>
            <a:ext cx="1679746" cy="1249398"/>
          </a:xfrm>
          <a:prstGeom prst="rect">
            <a:avLst/>
          </a:prstGeom>
        </p:spPr>
      </p:pic>
      <p:pic>
        <p:nvPicPr>
          <p:cNvPr id="12" name="Picture 11" descr="SDRClogo.gif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7496568" y="151140"/>
            <a:ext cx="1507043" cy="14604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96913" y="76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Myriad Pro Semibold" charset="0"/>
                <a:ea typeface="ＭＳ Ｐゴシック" charset="-128"/>
                <a:cs typeface="Myriad Pro Semibold"/>
              </a:rPr>
              <a:t>Existing Trail Facilities</a:t>
            </a:r>
          </a:p>
        </p:txBody>
      </p:sp>
      <p:pic>
        <p:nvPicPr>
          <p:cNvPr id="4" name="Picture 3" descr="ES-1_SDRiverTrail_Ex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1168" y="850392"/>
            <a:ext cx="8735920" cy="50707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S-2_SDRiverTrail_Ex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4040" y="850392"/>
            <a:ext cx="8743477" cy="5070764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696913" y="76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Myriad Pro Semibold" charset="0"/>
                <a:ea typeface="ＭＳ Ｐゴシック" charset="-128"/>
                <a:cs typeface="Myriad Pro Semibold"/>
              </a:rPr>
              <a:t>Existing Gaps</a:t>
            </a:r>
          </a:p>
        </p:txBody>
      </p:sp>
      <p:sp>
        <p:nvSpPr>
          <p:cNvPr id="5" name="Oval 4"/>
          <p:cNvSpPr/>
          <p:nvPr/>
        </p:nvSpPr>
        <p:spPr>
          <a:xfrm>
            <a:off x="1525444" y="3683602"/>
            <a:ext cx="645714" cy="37702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-2400000">
            <a:off x="2383767" y="2785572"/>
            <a:ext cx="1692681" cy="77644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273702" y="2019481"/>
            <a:ext cx="848673" cy="47236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-1200000">
            <a:off x="5235698" y="1788587"/>
            <a:ext cx="829413" cy="505593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168950" y="1616451"/>
            <a:ext cx="268686" cy="26868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762660" y="1120258"/>
            <a:ext cx="1965309" cy="903566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Z:\2009\009-051 SDRTrail_Gap\working_files\ID files\Cover\Qualcomm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1824" y="745492"/>
            <a:ext cx="2410691" cy="5366803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1" name="Picture 3" descr="Z:\2009\009-051 SDRTrail_Gap\working_files\ID files\Cover\Santee-Lakeside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28747" y="726904"/>
            <a:ext cx="2826327" cy="5385391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696913" y="76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Myriad Pro Semibold" charset="0"/>
                <a:ea typeface="ＭＳ Ｐゴシック" charset="-128"/>
                <a:cs typeface="Myriad Pro Semibold"/>
              </a:rPr>
              <a:t>Physical Gaps</a:t>
            </a:r>
          </a:p>
        </p:txBody>
      </p:sp>
      <p:pic>
        <p:nvPicPr>
          <p:cNvPr id="13" name="Picture 2" descr="Z:\2009\009-051 SDRTrail_Gap\working_files\ID files\photos\Jaywalking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53959" y="4860322"/>
            <a:ext cx="3271944" cy="1251973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0" name="Picture 6" descr="Z:\2009\009-051 SDRTrail_Gap\working_files\ID files\photos\segments\PedGap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475179" y="506321"/>
            <a:ext cx="2015188" cy="1617204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2" name="Picture 8" descr="Z:\2009\009-051 SDRTrail_Gap\working_files\ID files\photos\segments\033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475178" y="2493818"/>
            <a:ext cx="2039201" cy="2078182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1" name="Picture 7" descr="Z:\2009\009-051 SDRTrail_Gap\working_files\ID files\photos\segments\062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352846" y="1488736"/>
            <a:ext cx="2229323" cy="1698398"/>
          </a:xfrm>
          <a:prstGeom prst="rect">
            <a:avLst/>
          </a:prstGeom>
          <a:noFill/>
          <a:ln w="19050" cmpd="sng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Z:\2009\009-051 SDRTrail_Gap\working_files\ID files\photos\Friars_Merge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838" y="748144"/>
            <a:ext cx="2868311" cy="257948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8" name="Picture 4" descr="Z:\2009\009-051 SDRTrail_Gap\working_files\ID files\photos\Clas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23953" y="498395"/>
            <a:ext cx="2618852" cy="2988643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96913" y="76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Myriad Pro Semibold" charset="0"/>
                <a:ea typeface="ＭＳ Ｐゴシック" charset="-128"/>
                <a:cs typeface="Myriad Pro Semibold"/>
              </a:rPr>
              <a:t>Functional Gaps</a:t>
            </a:r>
          </a:p>
        </p:txBody>
      </p:sp>
      <p:pic>
        <p:nvPicPr>
          <p:cNvPr id="1033" name="Picture 9" descr="Z:\2009\009-051 SDRTrail_Gap\working_files\ID files\photos\segments\02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884449" y="2807921"/>
            <a:ext cx="2040397" cy="3332648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Z:\2009\009-051 SDRTrail_Gap\working_files\ID files\photos\segments\Sa-B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113633" y="748144"/>
            <a:ext cx="2821204" cy="1955226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5" name="Picture 11" descr="Z:\2009\009-051 SDRTrail_Gap\working_files\ID files\photos\segments\SD-A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793627" y="3582030"/>
            <a:ext cx="2905978" cy="255853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5" descr="Z:\2009\009-051 SDRTrail_Gap\working_files\ID files\photos\Class3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23953" y="3741027"/>
            <a:ext cx="2685502" cy="2399542"/>
          </a:xfrm>
          <a:prstGeom prst="rect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96913" y="76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Myriad Pro Semibold" charset="0"/>
                <a:ea typeface="ＭＳ Ｐゴシック" charset="-128"/>
                <a:cs typeface="Myriad Pro Semibold"/>
              </a:rPr>
              <a:t>Proposed Trail Facilities</a:t>
            </a:r>
          </a:p>
        </p:txBody>
      </p:sp>
      <p:pic>
        <p:nvPicPr>
          <p:cNvPr id="4" name="Picture 3" descr="ES-3_SDRiverTrail_Pr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04040" y="850392"/>
            <a:ext cx="8751034" cy="506320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96913" y="76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Myriad Pro Semibold" charset="0"/>
                <a:ea typeface="ＭＳ Ｐゴシック" charset="-128"/>
                <a:cs typeface="Myriad Pro Semibold"/>
              </a:rPr>
              <a:t>Planned Trail Facilities</a:t>
            </a:r>
          </a:p>
        </p:txBody>
      </p:sp>
      <p:pic>
        <p:nvPicPr>
          <p:cNvPr id="6" name="Picture 5" descr="ES-4_SDRiverTrail_Pln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196483" y="850392"/>
            <a:ext cx="8743477" cy="505565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5104951" y="1973199"/>
            <a:ext cx="399871" cy="35402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751032" y="2087814"/>
            <a:ext cx="399871" cy="35402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2285" y="3472009"/>
            <a:ext cx="399871" cy="35402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881884" y="3631966"/>
            <a:ext cx="399871" cy="35402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7151" y="3807037"/>
            <a:ext cx="399871" cy="35402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471552" y="1165860"/>
            <a:ext cx="399871" cy="35402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703214" y="1815762"/>
            <a:ext cx="399871" cy="354027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rot="-1440000">
            <a:off x="6387954" y="1370943"/>
            <a:ext cx="1119521" cy="449034"/>
          </a:xfrm>
          <a:prstGeom prst="ellipse">
            <a:avLst/>
          </a:prstGeom>
          <a:noFill/>
          <a:ln w="3492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96913" y="76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pPr marL="0" marR="0" lvl="0" indent="0" algn="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Myriad Pro Semibold" charset="0"/>
                <a:ea typeface="ＭＳ Ｐゴシック" charset="-128"/>
                <a:cs typeface="Myriad Pro Semibold"/>
              </a:rPr>
              <a:t>Proposed Trail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2523"/>
                </a:solidFill>
                <a:effectLst/>
                <a:uLnTx/>
                <a:uFillTx/>
                <a:latin typeface="Myriad Pro Semibold" charset="0"/>
                <a:ea typeface="ＭＳ Ｐゴシック" charset="-128"/>
                <a:cs typeface="Myriad Pro Semibold"/>
              </a:rPr>
              <a:t>Facilities</a:t>
            </a:r>
          </a:p>
        </p:txBody>
      </p:sp>
      <p:pic>
        <p:nvPicPr>
          <p:cNvPr id="19" name="Picture 18" descr="ES-5_SDRiverTrail_Prop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211597" y="850392"/>
            <a:ext cx="8735920" cy="50707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 bwMode="auto">
          <a:xfrm>
            <a:off x="696913" y="76200"/>
            <a:ext cx="8229600" cy="685800"/>
          </a:xfrm>
          <a:prstGeom prst="rect">
            <a:avLst/>
          </a:prstGeom>
          <a:noFill/>
          <a:ln>
            <a:miter lim="800000"/>
            <a:headEnd/>
            <a:tailEnd/>
          </a:ln>
          <a:effectLst>
            <a:outerShdw blurRad="50800" dist="38100" dir="2700000" rotWithShape="0">
              <a:srgbClr val="000000">
                <a:alpha val="42999"/>
              </a:srgbClr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632523"/>
                </a:solidFill>
                <a:latin typeface="Myriad Pro Semibold" charset="0"/>
              </a:rPr>
              <a:t>Next Steps</a:t>
            </a:r>
          </a:p>
        </p:txBody>
      </p:sp>
      <p:sp>
        <p:nvSpPr>
          <p:cNvPr id="63491" name="Content Placeholder 2"/>
          <p:cNvSpPr>
            <a:spLocks noGrp="1"/>
          </p:cNvSpPr>
          <p:nvPr>
            <p:ph idx="4294967295"/>
          </p:nvPr>
        </p:nvSpPr>
        <p:spPr bwMode="auto">
          <a:xfrm>
            <a:off x="1214438" y="1152550"/>
            <a:ext cx="6735552" cy="44989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3175" indent="4763">
              <a:buFont typeface="Arial" charset="0"/>
              <a:buNone/>
            </a:pPr>
            <a:r>
              <a:rPr lang="en-US" sz="2400" dirty="0" smtClean="0">
                <a:latin typeface="Myriad Pro" charset="0"/>
              </a:rPr>
              <a:t>Distribute DRAFT Gaps Analysis to IWG members for review and comment</a:t>
            </a:r>
          </a:p>
          <a:p>
            <a:pPr marL="3175" indent="4763">
              <a:buFont typeface="Arial" charset="0"/>
              <a:buNone/>
            </a:pPr>
            <a:endParaRPr lang="en-US" sz="1200" dirty="0" smtClean="0">
              <a:latin typeface="Myriad Pro" charset="0"/>
            </a:endParaRPr>
          </a:p>
          <a:p>
            <a:pPr marL="3175" indent="4763">
              <a:buFont typeface="Arial" charset="0"/>
              <a:buNone/>
            </a:pPr>
            <a:endParaRPr lang="en-US" sz="1200" dirty="0" smtClean="0">
              <a:latin typeface="Myriad Pro" charset="0"/>
            </a:endParaRPr>
          </a:p>
          <a:p>
            <a:pPr marL="3175" indent="4763">
              <a:buFont typeface="Arial" charset="0"/>
              <a:buNone/>
            </a:pPr>
            <a:r>
              <a:rPr lang="en-US" sz="2400" dirty="0" smtClean="0">
                <a:latin typeface="Myriad Pro" charset="0"/>
              </a:rPr>
              <a:t>Incorporate IWG comments</a:t>
            </a:r>
          </a:p>
          <a:p>
            <a:pPr marL="3175" indent="4763">
              <a:buFont typeface="Arial" charset="0"/>
              <a:buNone/>
            </a:pPr>
            <a:endParaRPr lang="en-US" sz="1200" dirty="0" smtClean="0">
              <a:latin typeface="Myriad Pro" charset="0"/>
            </a:endParaRPr>
          </a:p>
          <a:p>
            <a:pPr marL="3175" indent="4763">
              <a:buFont typeface="Arial" charset="0"/>
              <a:buNone/>
            </a:pPr>
            <a:endParaRPr lang="en-US" sz="1200" dirty="0" smtClean="0">
              <a:latin typeface="Myriad Pro" charset="0"/>
            </a:endParaRPr>
          </a:p>
          <a:p>
            <a:pPr marL="3175" indent="4763">
              <a:buFont typeface="Arial" charset="0"/>
              <a:buNone/>
            </a:pPr>
            <a:r>
              <a:rPr lang="en-US" sz="2400" dirty="0" smtClean="0">
                <a:latin typeface="Myriad Pro" charset="0"/>
              </a:rPr>
              <a:t>Hold workshop with IWG members to develop initial prioritization of planned/proposed SDRT segments</a:t>
            </a:r>
          </a:p>
          <a:p>
            <a:pPr marL="3175" indent="4763">
              <a:buFont typeface="Arial" charset="0"/>
              <a:buNone/>
            </a:pPr>
            <a:endParaRPr lang="en-US" sz="1200" dirty="0" smtClean="0">
              <a:latin typeface="Myriad Pro" charset="0"/>
            </a:endParaRPr>
          </a:p>
          <a:p>
            <a:pPr marL="3175" indent="4763">
              <a:buFont typeface="Arial" charset="0"/>
              <a:buNone/>
            </a:pPr>
            <a:endParaRPr lang="en-US" sz="1200" dirty="0" smtClean="0">
              <a:latin typeface="Myriad Pro" charset="0"/>
            </a:endParaRPr>
          </a:p>
          <a:p>
            <a:pPr marL="3175" indent="4763">
              <a:buFont typeface="Arial" charset="0"/>
              <a:buNone/>
            </a:pPr>
            <a:r>
              <a:rPr lang="en-US" sz="2400" dirty="0" smtClean="0">
                <a:latin typeface="Myriad Pro" charset="0"/>
              </a:rPr>
              <a:t>Finalize Gaps Analysis</a:t>
            </a:r>
          </a:p>
          <a:p>
            <a:pPr marL="3175" indent="4763">
              <a:buFont typeface="Arial" charset="0"/>
              <a:buNone/>
            </a:pPr>
            <a:endParaRPr lang="en-US" sz="2400" dirty="0" smtClean="0">
              <a:latin typeface="Myriad Pro" charset="0"/>
            </a:endParaRPr>
          </a:p>
          <a:p>
            <a:pPr marL="3175" indent="4763">
              <a:buFont typeface="Arial" charset="0"/>
              <a:buNone/>
            </a:pPr>
            <a:endParaRPr lang="en-US" sz="2400" dirty="0" smtClean="0">
              <a:latin typeface="Myriad Pro" charset="0"/>
            </a:endParaRPr>
          </a:p>
        </p:txBody>
      </p:sp>
      <p:pic>
        <p:nvPicPr>
          <p:cNvPr id="4" name="Picture 3" descr="Checkmark Icon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5938" y="1279170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5" name="Picture 4" descr="Checkmark Icon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288" y="2375858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6" name="Picture 5" descr="Checkmark Icon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288" y="3602287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  <p:pic>
        <p:nvPicPr>
          <p:cNvPr id="8" name="Picture 7" descr="Checkmark Icon.pn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288" y="4851257"/>
            <a:ext cx="555625" cy="55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8279</TotalTime>
  <Words>85</Words>
  <Application>Microsoft Office PowerPoint</Application>
  <PresentationFormat>On-screen Show (4:3)</PresentationFormat>
  <Paragraphs>24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San Diego River Trail Gaps Analysis</vt:lpstr>
      <vt:lpstr>Slide 2</vt:lpstr>
      <vt:lpstr>Slide 3</vt:lpstr>
      <vt:lpstr>Slide 4</vt:lpstr>
      <vt:lpstr>Slide 5</vt:lpstr>
      <vt:lpstr>Slide 6</vt:lpstr>
      <vt:lpstr>Slide 7</vt:lpstr>
      <vt:lpstr>Slide 8</vt:lpstr>
      <vt:lpstr>Next Steps</vt:lpstr>
    </vt:vector>
  </TitlesOfParts>
  <Company>KTU+A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Organization</dc:title>
  <dc:creator>Sharon Singleton</dc:creator>
  <cp:lastModifiedBy>Mark Carpenter</cp:lastModifiedBy>
  <cp:revision>257</cp:revision>
  <cp:lastPrinted>2010-05-10T18:29:29Z</cp:lastPrinted>
  <dcterms:created xsi:type="dcterms:W3CDTF">2010-05-10T16:05:27Z</dcterms:created>
  <dcterms:modified xsi:type="dcterms:W3CDTF">2010-07-08T19:03:56Z</dcterms:modified>
</cp:coreProperties>
</file>